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679-F73F-4535-92E6-847A1682902D}" type="datetimeFigureOut">
              <a:rPr lang="en-ZA" smtClean="0"/>
              <a:t>2015-07-10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097A-2329-4FE0-B405-1900C9B4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097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679-F73F-4535-92E6-847A1682902D}" type="datetimeFigureOut">
              <a:rPr lang="en-ZA" smtClean="0"/>
              <a:t>2015-07-10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097A-2329-4FE0-B405-1900C9B4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868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679-F73F-4535-92E6-847A1682902D}" type="datetimeFigureOut">
              <a:rPr lang="en-ZA" smtClean="0"/>
              <a:t>2015-07-10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097A-2329-4FE0-B405-1900C9B4CE0E}" type="slidenum">
              <a:rPr lang="en-ZA" smtClean="0"/>
              <a:t>‹#›</a:t>
            </a:fld>
            <a:endParaRPr lang="en-Z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51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679-F73F-4535-92E6-847A1682902D}" type="datetimeFigureOut">
              <a:rPr lang="en-ZA" smtClean="0"/>
              <a:t>2015-07-10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097A-2329-4FE0-B405-1900C9B4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6024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679-F73F-4535-92E6-847A1682902D}" type="datetimeFigureOut">
              <a:rPr lang="en-ZA" smtClean="0"/>
              <a:t>2015-07-10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097A-2329-4FE0-B405-1900C9B4CE0E}" type="slidenum">
              <a:rPr lang="en-ZA" smtClean="0"/>
              <a:t>‹#›</a:t>
            </a:fld>
            <a:endParaRPr lang="en-Z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029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679-F73F-4535-92E6-847A1682902D}" type="datetimeFigureOut">
              <a:rPr lang="en-ZA" smtClean="0"/>
              <a:t>2015-07-10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097A-2329-4FE0-B405-1900C9B4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9919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679-F73F-4535-92E6-847A1682902D}" type="datetimeFigureOut">
              <a:rPr lang="en-ZA" smtClean="0"/>
              <a:t>2015-07-10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097A-2329-4FE0-B405-1900C9B4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6079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679-F73F-4535-92E6-847A1682902D}" type="datetimeFigureOut">
              <a:rPr lang="en-ZA" smtClean="0"/>
              <a:t>2015-07-10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097A-2329-4FE0-B405-1900C9B4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796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679-F73F-4535-92E6-847A1682902D}" type="datetimeFigureOut">
              <a:rPr lang="en-ZA" smtClean="0"/>
              <a:t>2015-07-10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097A-2329-4FE0-B405-1900C9B4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362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679-F73F-4535-92E6-847A1682902D}" type="datetimeFigureOut">
              <a:rPr lang="en-ZA" smtClean="0"/>
              <a:t>2015-07-10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097A-2329-4FE0-B405-1900C9B4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680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679-F73F-4535-92E6-847A1682902D}" type="datetimeFigureOut">
              <a:rPr lang="en-ZA" smtClean="0"/>
              <a:t>2015-07-10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097A-2329-4FE0-B405-1900C9B4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357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679-F73F-4535-92E6-847A1682902D}" type="datetimeFigureOut">
              <a:rPr lang="en-ZA" smtClean="0"/>
              <a:t>2015-07-10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097A-2329-4FE0-B405-1900C9B4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844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679-F73F-4535-92E6-847A1682902D}" type="datetimeFigureOut">
              <a:rPr lang="en-ZA" smtClean="0"/>
              <a:t>2015-07-10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097A-2329-4FE0-B405-1900C9B4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288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679-F73F-4535-92E6-847A1682902D}" type="datetimeFigureOut">
              <a:rPr lang="en-ZA" smtClean="0"/>
              <a:t>2015-07-10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097A-2329-4FE0-B405-1900C9B4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416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679-F73F-4535-92E6-847A1682902D}" type="datetimeFigureOut">
              <a:rPr lang="en-ZA" smtClean="0"/>
              <a:t>2015-07-10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097A-2329-4FE0-B405-1900C9B4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449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679-F73F-4535-92E6-847A1682902D}" type="datetimeFigureOut">
              <a:rPr lang="en-ZA" smtClean="0"/>
              <a:t>2015-07-10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097A-2329-4FE0-B405-1900C9B4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459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8679-F73F-4535-92E6-847A1682902D}" type="datetimeFigureOut">
              <a:rPr lang="en-ZA" smtClean="0"/>
              <a:t>2015-07-10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E0097A-2329-4FE0-B405-1900C9B4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329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67045"/>
          </a:xfrm>
        </p:spPr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status of pulmonary thromboembolic disease.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ZA" sz="2400" dirty="0" smtClean="0"/>
              <a:t>R. Wagenaar</a:t>
            </a:r>
          </a:p>
          <a:p>
            <a:r>
              <a:rPr lang="en-ZA" sz="2400" dirty="0" smtClean="0"/>
              <a:t>Stellenbosch university</a:t>
            </a:r>
          </a:p>
          <a:p>
            <a:r>
              <a:rPr lang="en-ZA" sz="2400" dirty="0" err="1" smtClean="0"/>
              <a:t>Tygerberg</a:t>
            </a:r>
            <a:r>
              <a:rPr lang="en-ZA" sz="2400" dirty="0" smtClean="0"/>
              <a:t> hospital</a:t>
            </a:r>
          </a:p>
          <a:p>
            <a:r>
              <a:rPr lang="en-ZA" sz="2400" dirty="0" smtClean="0"/>
              <a:t>11/07/2015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829436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83215"/>
            <a:ext cx="10521950" cy="775884"/>
          </a:xfrm>
        </p:spPr>
        <p:txBody>
          <a:bodyPr>
            <a:normAutofit/>
          </a:bodyPr>
          <a:lstStyle/>
          <a:p>
            <a:pPr algn="ctr"/>
            <a:r>
              <a:rPr lang="en-ZA" sz="4000" dirty="0" smtClean="0"/>
              <a:t>Enlarged RLL PA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 descr="pa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93" y="1159098"/>
            <a:ext cx="7379594" cy="50613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28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791"/>
            <a:ext cx="10515600" cy="634217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/>
              <a:t>Diagnosis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75008"/>
            <a:ext cx="10515600" cy="44669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ECHO: </a:t>
            </a:r>
          </a:p>
          <a:p>
            <a:r>
              <a:rPr lang="en-ZA" dirty="0"/>
              <a:t>	</a:t>
            </a:r>
            <a:r>
              <a:rPr lang="en-ZA" dirty="0" smtClean="0"/>
              <a:t>TTE: easy, non-invasive, shows signs of RV pressure overload</a:t>
            </a:r>
          </a:p>
          <a:p>
            <a:r>
              <a:rPr lang="en-ZA" dirty="0"/>
              <a:t>	</a:t>
            </a:r>
            <a:r>
              <a:rPr lang="en-ZA" dirty="0" smtClean="0"/>
              <a:t>	exclude diff diagnosis – MI/effusion/acute MR/aortic dissection</a:t>
            </a:r>
          </a:p>
          <a:p>
            <a:r>
              <a:rPr lang="en-ZA" dirty="0"/>
              <a:t>	</a:t>
            </a:r>
            <a:r>
              <a:rPr lang="en-ZA" dirty="0" smtClean="0"/>
              <a:t>TOE: show site and size of embolus, as well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8" y="3078052"/>
            <a:ext cx="8448541" cy="360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0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50639"/>
            <a:ext cx="10515600" cy="750127"/>
          </a:xfrm>
        </p:spPr>
        <p:txBody>
          <a:bodyPr>
            <a:normAutofit/>
          </a:bodyPr>
          <a:lstStyle/>
          <a:p>
            <a:pPr algn="ctr"/>
            <a:r>
              <a:rPr lang="en-ZA" sz="4000" dirty="0" smtClean="0"/>
              <a:t>Diagnosis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84101"/>
            <a:ext cx="10515600" cy="45055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CT Angiography: now more used than V/Q scan</a:t>
            </a:r>
          </a:p>
          <a:p>
            <a:r>
              <a:rPr lang="en-ZA" dirty="0"/>
              <a:t>	</a:t>
            </a:r>
            <a:r>
              <a:rPr lang="en-ZA" dirty="0" smtClean="0"/>
              <a:t>		high sensitivity, </a:t>
            </a:r>
            <a:r>
              <a:rPr lang="en-ZA" dirty="0" err="1" smtClean="0"/>
              <a:t>esp</a:t>
            </a:r>
            <a:r>
              <a:rPr lang="en-ZA" dirty="0" smtClean="0"/>
              <a:t> in central and segmental emboli</a:t>
            </a:r>
          </a:p>
          <a:p>
            <a:r>
              <a:rPr lang="en-ZA" dirty="0"/>
              <a:t>	</a:t>
            </a:r>
            <a:r>
              <a:rPr lang="en-ZA" dirty="0" smtClean="0"/>
              <a:t>		provide diff diagnosis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 smtClean="0"/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0" y="2949262"/>
            <a:ext cx="9131121" cy="36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5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50640"/>
            <a:ext cx="10515600" cy="582701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/>
              <a:t>Diagnosis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609859"/>
            <a:ext cx="10515600" cy="44797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V/Q Scan: less sensitive than CT PA</a:t>
            </a:r>
          </a:p>
          <a:p>
            <a:r>
              <a:rPr lang="en-ZA" dirty="0"/>
              <a:t>	</a:t>
            </a:r>
            <a:r>
              <a:rPr lang="en-ZA" dirty="0" smtClean="0"/>
              <a:t>	structural lung disease/availability/often not diagnostic (60%)</a:t>
            </a:r>
            <a:endParaRPr lang="en-ZA" dirty="0"/>
          </a:p>
        </p:txBody>
      </p:sp>
      <p:pic>
        <p:nvPicPr>
          <p:cNvPr id="4" name="Picture 3" descr="pos_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28" y="2573304"/>
            <a:ext cx="8137525" cy="41068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68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004"/>
            <a:ext cx="10515600" cy="711490"/>
          </a:xfrm>
        </p:spPr>
        <p:txBody>
          <a:bodyPr>
            <a:normAutofit/>
          </a:bodyPr>
          <a:lstStyle/>
          <a:p>
            <a:pPr algn="ctr"/>
            <a:r>
              <a:rPr lang="en-ZA" sz="4000" dirty="0" smtClean="0"/>
              <a:t>Diagnosis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687133"/>
            <a:ext cx="10515600" cy="44025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Pulmonary angiography:</a:t>
            </a:r>
          </a:p>
          <a:p>
            <a:r>
              <a:rPr lang="en-ZA" dirty="0" smtClean="0"/>
              <a:t>	?? CT PA new gold standard</a:t>
            </a:r>
          </a:p>
          <a:p>
            <a:r>
              <a:rPr lang="en-ZA" dirty="0" smtClean="0"/>
              <a:t>	Findings: filling defects/tapering vessel/</a:t>
            </a:r>
          </a:p>
          <a:p>
            <a:r>
              <a:rPr lang="en-ZA" dirty="0"/>
              <a:t>	</a:t>
            </a:r>
            <a:r>
              <a:rPr lang="en-ZA" dirty="0" smtClean="0"/>
              <a:t>slow filling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MRI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03" y="1223494"/>
            <a:ext cx="4483100" cy="56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88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86604"/>
            <a:ext cx="10515600" cy="1228297"/>
          </a:xfrm>
        </p:spPr>
        <p:txBody>
          <a:bodyPr>
            <a:normAutofit/>
          </a:bodyPr>
          <a:lstStyle/>
          <a:p>
            <a:pPr algn="ctr"/>
            <a:r>
              <a:rPr lang="en-ZA" sz="4000" dirty="0" smtClean="0"/>
              <a:t>Diagnosis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787857"/>
            <a:ext cx="10515600" cy="43017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Screen for DVT:</a:t>
            </a:r>
          </a:p>
          <a:p>
            <a:r>
              <a:rPr lang="en-ZA" dirty="0"/>
              <a:t>	</a:t>
            </a:r>
            <a:r>
              <a:rPr lang="en-ZA" dirty="0" smtClean="0"/>
              <a:t>Compression ultrasound/Duplex Doppler/</a:t>
            </a:r>
            <a:r>
              <a:rPr lang="en-ZA" dirty="0" err="1" smtClean="0"/>
              <a:t>Venogram</a:t>
            </a:r>
            <a:r>
              <a:rPr lang="en-ZA" dirty="0" smtClean="0"/>
              <a:t>/MRI/CT </a:t>
            </a:r>
            <a:r>
              <a:rPr lang="en-ZA" dirty="0" err="1" smtClean="0"/>
              <a:t>venogram</a:t>
            </a:r>
            <a:endParaRPr lang="en-Z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Screen for underlying pathology: malignancies/</a:t>
            </a:r>
            <a:r>
              <a:rPr lang="en-ZA" dirty="0" err="1" smtClean="0"/>
              <a:t>thrombophillias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6169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9308"/>
            <a:ext cx="10515600" cy="614150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000" dirty="0" smtClean="0"/>
              <a:t>Diagnosis - Summary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037230"/>
            <a:ext cx="10515600" cy="5820770"/>
          </a:xfrm>
        </p:spPr>
        <p:txBody>
          <a:bodyPr>
            <a:normAutofit/>
          </a:bodyPr>
          <a:lstStyle/>
          <a:p>
            <a:pPr algn="ctr"/>
            <a:r>
              <a:rPr lang="en-ZA" dirty="0" smtClean="0"/>
              <a:t>Probability score (Wells score)</a:t>
            </a:r>
          </a:p>
          <a:p>
            <a:pPr algn="ctr"/>
            <a:endParaRPr lang="en-ZA" dirty="0"/>
          </a:p>
          <a:p>
            <a:r>
              <a:rPr lang="en-ZA" dirty="0" smtClean="0"/>
              <a:t>                                                     &gt;4                              &lt;4</a:t>
            </a:r>
          </a:p>
          <a:p>
            <a:endParaRPr lang="en-ZA" dirty="0"/>
          </a:p>
          <a:p>
            <a:r>
              <a:rPr lang="en-ZA" dirty="0" smtClean="0"/>
              <a:t>                                                                                    D-dimer</a:t>
            </a:r>
          </a:p>
          <a:p>
            <a:r>
              <a:rPr lang="en-ZA" dirty="0"/>
              <a:t> </a:t>
            </a:r>
            <a:r>
              <a:rPr lang="en-ZA" dirty="0" smtClean="0"/>
              <a:t>                         Further imaging                     High              Low</a:t>
            </a:r>
          </a:p>
          <a:p>
            <a:endParaRPr lang="en-ZA" dirty="0"/>
          </a:p>
          <a:p>
            <a:r>
              <a:rPr lang="en-ZA" dirty="0" smtClean="0"/>
              <a:t>                    CT / VQ                                                             PE excluded</a:t>
            </a:r>
          </a:p>
          <a:p>
            <a:r>
              <a:rPr lang="en-ZA" dirty="0" smtClean="0"/>
              <a:t>                 If high probability</a:t>
            </a:r>
          </a:p>
          <a:p>
            <a:endParaRPr lang="en-ZA" dirty="0"/>
          </a:p>
          <a:p>
            <a:r>
              <a:rPr lang="en-ZA" dirty="0" smtClean="0"/>
              <a:t>                TREAT</a:t>
            </a:r>
            <a:endParaRPr lang="en-ZA" dirty="0"/>
          </a:p>
          <a:p>
            <a:r>
              <a:rPr lang="en-ZA" dirty="0" smtClean="0"/>
              <a:t>                   </a:t>
            </a:r>
            <a:endParaRPr lang="en-ZA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008728" y="1255594"/>
            <a:ext cx="900753" cy="491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96000" y="1255594"/>
            <a:ext cx="714233" cy="6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083188" y="2224585"/>
            <a:ext cx="0" cy="436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612943" y="2169994"/>
            <a:ext cx="13648" cy="1009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646460" y="3057099"/>
            <a:ext cx="436728" cy="204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233313" y="3070746"/>
            <a:ext cx="313899" cy="204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861110" y="3429000"/>
            <a:ext cx="13648" cy="706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844955" y="3275463"/>
            <a:ext cx="12510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852382" y="3548418"/>
            <a:ext cx="0" cy="586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538484" y="4940490"/>
            <a:ext cx="0" cy="477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54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9435"/>
            <a:ext cx="10515600" cy="750625"/>
          </a:xfrm>
        </p:spPr>
        <p:txBody>
          <a:bodyPr>
            <a:normAutofit/>
          </a:bodyPr>
          <a:lstStyle/>
          <a:p>
            <a:pPr algn="ctr"/>
            <a:r>
              <a:rPr lang="en-ZA" sz="4000" dirty="0" smtClean="0"/>
              <a:t>Treatment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01255"/>
            <a:ext cx="10515600" cy="45883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Treatment is according to risk stratification</a:t>
            </a:r>
          </a:p>
          <a:p>
            <a:r>
              <a:rPr lang="en-ZA" dirty="0" smtClean="0"/>
              <a:t>		RV strain</a:t>
            </a:r>
          </a:p>
          <a:p>
            <a:r>
              <a:rPr lang="en-ZA" dirty="0"/>
              <a:t>	</a:t>
            </a:r>
            <a:r>
              <a:rPr lang="en-ZA" dirty="0" smtClean="0"/>
              <a:t>	hypoxia</a:t>
            </a:r>
          </a:p>
          <a:p>
            <a:r>
              <a:rPr lang="en-ZA" dirty="0"/>
              <a:t>	</a:t>
            </a:r>
            <a:r>
              <a:rPr lang="en-ZA" dirty="0" smtClean="0"/>
              <a:t>	hypotension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High risk: Primary treatment - Thrombolysis/</a:t>
            </a:r>
            <a:r>
              <a:rPr lang="en-ZA" dirty="0" err="1" smtClean="0"/>
              <a:t>Embolectomy</a:t>
            </a:r>
            <a:r>
              <a:rPr lang="en-ZA" dirty="0" smtClean="0"/>
              <a:t> (percutaneous/open)</a:t>
            </a:r>
          </a:p>
          <a:p>
            <a:r>
              <a:rPr lang="en-ZA" dirty="0" smtClean="0"/>
              <a:t>                       Secondary treatment – Anticoagulation (Heparin/Warfarin)/IVC filter</a:t>
            </a:r>
          </a:p>
          <a:p>
            <a:r>
              <a:rPr lang="en-ZA" dirty="0"/>
              <a:t> </a:t>
            </a:r>
            <a:r>
              <a:rPr lang="en-ZA" dirty="0" smtClean="0"/>
              <a:t>                      Adjuvant treatment – Oxygen/inotropes/fluids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Lower risk: Secondary treatment</a:t>
            </a:r>
          </a:p>
          <a:p>
            <a:r>
              <a:rPr lang="en-ZA" dirty="0"/>
              <a:t> </a:t>
            </a:r>
            <a:r>
              <a:rPr lang="en-ZA" dirty="0" smtClean="0"/>
              <a:t>                         Adjuvant treatment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3007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95088"/>
            <a:ext cx="10515600" cy="705916"/>
          </a:xfrm>
        </p:spPr>
        <p:txBody>
          <a:bodyPr>
            <a:normAutofit/>
          </a:bodyPr>
          <a:lstStyle/>
          <a:p>
            <a:pPr algn="ctr"/>
            <a:r>
              <a:rPr lang="en-ZA" sz="4000" dirty="0" smtClean="0"/>
              <a:t>Treatment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364777"/>
            <a:ext cx="10515600" cy="47248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Adjuvant treatment</a:t>
            </a:r>
          </a:p>
          <a:p>
            <a:r>
              <a:rPr lang="en-ZA" dirty="0"/>
              <a:t>	</a:t>
            </a:r>
            <a:r>
              <a:rPr lang="en-ZA" dirty="0" smtClean="0"/>
              <a:t>Oxygenate/Ventilate</a:t>
            </a:r>
          </a:p>
          <a:p>
            <a:r>
              <a:rPr lang="en-ZA" dirty="0"/>
              <a:t>	</a:t>
            </a:r>
            <a:r>
              <a:rPr lang="en-ZA" dirty="0" smtClean="0"/>
              <a:t>Circulatory support (</a:t>
            </a:r>
            <a:r>
              <a:rPr lang="en-ZA" dirty="0" err="1" smtClean="0"/>
              <a:t>esp</a:t>
            </a:r>
            <a:r>
              <a:rPr lang="en-ZA" dirty="0" smtClean="0"/>
              <a:t> RV) – inotropes/fluids (careful)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55" y="2784143"/>
            <a:ext cx="5841242" cy="39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25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2258"/>
            <a:ext cx="10515600" cy="801449"/>
          </a:xfrm>
        </p:spPr>
        <p:txBody>
          <a:bodyPr>
            <a:normAutofit/>
          </a:bodyPr>
          <a:lstStyle/>
          <a:p>
            <a:pPr algn="ctr"/>
            <a:r>
              <a:rPr lang="en-ZA" sz="4000" dirty="0" smtClean="0"/>
              <a:t>Treatment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46663"/>
            <a:ext cx="10515600" cy="46429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Thrombolysis: faster clot dissipation</a:t>
            </a:r>
          </a:p>
          <a:p>
            <a:r>
              <a:rPr lang="en-ZA" dirty="0"/>
              <a:t>	</a:t>
            </a:r>
            <a:r>
              <a:rPr lang="en-ZA" dirty="0" smtClean="0"/>
              <a:t>		potential RV failure reverse</a:t>
            </a:r>
          </a:p>
          <a:p>
            <a:r>
              <a:rPr lang="en-ZA" dirty="0"/>
              <a:t>	</a:t>
            </a:r>
            <a:r>
              <a:rPr lang="en-ZA" dirty="0" smtClean="0"/>
              <a:t>		dissolves source of clot</a:t>
            </a:r>
          </a:p>
          <a:p>
            <a:r>
              <a:rPr lang="en-ZA" dirty="0"/>
              <a:t>	</a:t>
            </a:r>
            <a:r>
              <a:rPr lang="en-ZA" dirty="0" smtClean="0"/>
              <a:t>		decreased recurrence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Risks: Major bleeding (1.3 – 6.1%)</a:t>
            </a:r>
          </a:p>
          <a:p>
            <a:r>
              <a:rPr lang="en-ZA" dirty="0"/>
              <a:t>	</a:t>
            </a:r>
            <a:r>
              <a:rPr lang="en-ZA" dirty="0" smtClean="0"/>
              <a:t>	ICH 1.2%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296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520"/>
          </a:xfrm>
        </p:spPr>
        <p:txBody>
          <a:bodyPr>
            <a:normAutofit/>
          </a:bodyPr>
          <a:lstStyle/>
          <a:p>
            <a:pPr algn="ctr"/>
            <a:r>
              <a:rPr lang="en-ZA" sz="4000" dirty="0"/>
              <a:t>B</a:t>
            </a:r>
            <a:r>
              <a:rPr lang="en-ZA" sz="4000" dirty="0" smtClean="0"/>
              <a:t>ackground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/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in 1000 per year </a:t>
            </a:r>
          </a:p>
          <a:p>
            <a:pPr eaLnBrk="0" hangingPunct="0">
              <a:buFont typeface="Wingdings" panose="05000000000000000000" pitchFamily="2" charset="2"/>
              <a:buChar char=" "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doubles for each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10-year increase in age</a:t>
            </a:r>
          </a:p>
          <a:p>
            <a:pPr eaLnBrk="0" hangingPunct="0">
              <a:buFont typeface="Wingdings" panose="05000000000000000000" pitchFamily="2" charset="2"/>
              <a:buChar char=" "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U.S. &gt; 250 000 </a:t>
            </a:r>
            <a:r>
              <a:rPr lang="en-US" alt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hospitalisations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per year </a:t>
            </a:r>
            <a:endPara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r>
              <a:rPr lang="en-GB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Immediate Mortality of untreated PE: 30% </a:t>
            </a:r>
          </a:p>
          <a:p>
            <a:pPr eaLnBrk="0" hangingPunct="0"/>
            <a:endParaRPr lang="en-US" alt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gdings" panose="05000000000000000000" pitchFamily="2" charset="2"/>
            </a:endParaRPr>
          </a:p>
          <a:p>
            <a:pPr eaLnBrk="0" hangingPunct="0"/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 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treatment: 2-8% </a:t>
            </a:r>
            <a:endParaRPr lang="en-US" alt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4x higher risk of death in year following treatment for PE compared to DVT</a:t>
            </a:r>
          </a:p>
          <a:p>
            <a:pPr marL="0" indent="0" eaLnBrk="0" hangingPunc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95787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9554"/>
            <a:ext cx="10515600" cy="555790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/>
              <a:t>Treatment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7607"/>
            <a:ext cx="10515600" cy="4954136"/>
          </a:xfrm>
        </p:spPr>
        <p:txBody>
          <a:bodyPr>
            <a:normAutofit fontScale="92500" lnSpcReduction="10000"/>
          </a:bodyPr>
          <a:lstStyle/>
          <a:p>
            <a:pPr eaLnBrk="0" hangingPunct="0"/>
            <a:r>
              <a:rPr lang="en-US" altLang="en-US" dirty="0" smtClean="0">
                <a:latin typeface="Calibri" panose="020F0502020204030204" pitchFamily="34" charset="0"/>
              </a:rPr>
              <a:t>Thrombolytic Therapy - Evidence </a:t>
            </a:r>
          </a:p>
          <a:p>
            <a:pPr eaLnBrk="0" hangingPunct="0"/>
            <a:endParaRPr lang="en-GB" altLang="en-US" sz="9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</a:rPr>
              <a:t>PE with circulatory collapse</a:t>
            </a:r>
            <a:endParaRPr lang="en-US" altLang="en-U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0" hangingPunct="0"/>
            <a:endParaRPr lang="en-US" altLang="en-US" sz="9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0" hangingPunct="0"/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	   </a:t>
            </a:r>
            <a:r>
              <a:rPr lang="en-GB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dirty="0" smtClean="0">
                <a:latin typeface="Calibri" panose="020F0502020204030204" pitchFamily="34" charset="0"/>
              </a:rPr>
              <a:t>Single study</a:t>
            </a:r>
            <a:r>
              <a:rPr lang="en-GB" altLang="en-US" baseline="30000" dirty="0" smtClean="0">
                <a:latin typeface="Calibri" panose="020F0502020204030204" pitchFamily="34" charset="0"/>
              </a:rPr>
              <a:t> </a:t>
            </a:r>
            <a:endParaRPr lang="en-US" altLang="en-US" baseline="30000" dirty="0" smtClean="0">
              <a:latin typeface="Calibri" panose="020F0502020204030204" pitchFamily="34" charset="0"/>
            </a:endParaRPr>
          </a:p>
          <a:p>
            <a:pPr eaLnBrk="0" hangingPunct="0"/>
            <a:r>
              <a:rPr lang="en-US" altLang="en-US" i="1" dirty="0" smtClean="0">
                <a:latin typeface="Calibri" panose="020F0502020204030204" pitchFamily="34" charset="0"/>
              </a:rPr>
              <a:t>              </a:t>
            </a:r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 	</a:t>
            </a:r>
            <a:r>
              <a:rPr lang="en-GB" altLang="en-US" dirty="0" smtClean="0">
                <a:solidFill>
                  <a:srgbClr val="CC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i="1" dirty="0" smtClean="0">
                <a:latin typeface="Calibri" panose="020F0502020204030204" pitchFamily="34" charset="0"/>
              </a:rPr>
              <a:t>n</a:t>
            </a:r>
            <a:r>
              <a:rPr lang="en-US" altLang="en-US" dirty="0" smtClean="0">
                <a:latin typeface="Calibri" panose="020F0502020204030204" pitchFamily="34" charset="0"/>
              </a:rPr>
              <a:t> = 8, BP &lt; 90 mmHg</a:t>
            </a:r>
          </a:p>
          <a:p>
            <a:pPr eaLnBrk="0" hangingPunct="0"/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 		</a:t>
            </a:r>
            <a:r>
              <a:rPr lang="en-US" altLang="en-US" dirty="0" smtClean="0">
                <a:latin typeface="Calibri" panose="020F0502020204030204" pitchFamily="34" charset="0"/>
              </a:rPr>
              <a:t> 4 </a:t>
            </a:r>
            <a:r>
              <a:rPr lang="en-US" altLang="en-US" dirty="0" err="1" smtClean="0">
                <a:latin typeface="Calibri" panose="020F0502020204030204" pitchFamily="34" charset="0"/>
              </a:rPr>
              <a:t>thrombolysed</a:t>
            </a:r>
            <a:r>
              <a:rPr lang="en-US" altLang="en-US" dirty="0" smtClean="0">
                <a:latin typeface="Calibri" panose="020F0502020204030204" pitchFamily="34" charset="0"/>
              </a:rPr>
              <a:t> (all survived) </a:t>
            </a:r>
          </a:p>
          <a:p>
            <a:pPr eaLnBrk="0" hangingPunct="0"/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 		</a:t>
            </a:r>
            <a:r>
              <a:rPr lang="en-US" altLang="en-US" dirty="0" smtClean="0">
                <a:latin typeface="Calibri" panose="020F0502020204030204" pitchFamily="34" charset="0"/>
              </a:rPr>
              <a:t> All 4 NOT </a:t>
            </a:r>
            <a:r>
              <a:rPr lang="en-US" altLang="en-US" dirty="0" err="1" smtClean="0">
                <a:latin typeface="Calibri" panose="020F0502020204030204" pitchFamily="34" charset="0"/>
              </a:rPr>
              <a:t>thrombolysed</a:t>
            </a:r>
            <a:r>
              <a:rPr lang="en-US" altLang="en-US" dirty="0" smtClean="0">
                <a:latin typeface="Calibri" panose="020F0502020204030204" pitchFamily="34" charset="0"/>
              </a:rPr>
              <a:t> died </a:t>
            </a:r>
          </a:p>
          <a:p>
            <a:pPr eaLnBrk="0" hangingPunct="0"/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 		</a:t>
            </a:r>
            <a:r>
              <a:rPr lang="en-GB" altLang="en-US" dirty="0" smtClean="0">
                <a:solidFill>
                  <a:srgbClr val="CC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</a:rPr>
              <a:t>BTS Guidelines</a:t>
            </a:r>
            <a:r>
              <a:rPr lang="en-US" altLang="en-US" i="1" dirty="0" smtClean="0">
                <a:latin typeface="Calibri" panose="020F0502020204030204" pitchFamily="34" charset="0"/>
              </a:rPr>
              <a:t> &amp; </a:t>
            </a:r>
            <a:r>
              <a:rPr lang="en-US" altLang="en-US" dirty="0" smtClean="0">
                <a:latin typeface="Calibri" panose="020F0502020204030204" pitchFamily="34" charset="0"/>
              </a:rPr>
              <a:t>FDA approval</a:t>
            </a:r>
          </a:p>
          <a:p>
            <a:pPr eaLnBrk="0" hangingPunct="0"/>
            <a:r>
              <a:rPr lang="en-US" altLang="en-US" i="1" dirty="0" smtClean="0">
                <a:latin typeface="Calibri" panose="020F0502020204030204" pitchFamily="34" charset="0"/>
              </a:rPr>
              <a:t>              		 </a:t>
            </a:r>
            <a:r>
              <a:rPr lang="en-US" altLang="en-US" dirty="0" smtClean="0">
                <a:latin typeface="Calibri" panose="020F0502020204030204" pitchFamily="34" charset="0"/>
              </a:rPr>
              <a:t>based on this single study  </a:t>
            </a:r>
          </a:p>
          <a:p>
            <a:pPr eaLnBrk="0" hangingPunct="0"/>
            <a:endParaRPr lang="en-US" altLang="en-US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0" hangingPunct="0"/>
            <a:r>
              <a:rPr lang="en-US" altLang="en-US" sz="1400" dirty="0">
                <a:latin typeface="Calibri" panose="020F0502020204030204" pitchFamily="34" charset="0"/>
              </a:rPr>
              <a:t> </a:t>
            </a:r>
            <a:r>
              <a:rPr lang="en-US" altLang="en-US" sz="1400" dirty="0" smtClean="0">
                <a:latin typeface="Calibri" panose="020F0502020204030204" pitchFamily="34" charset="0"/>
              </a:rPr>
              <a:t> </a:t>
            </a:r>
            <a:r>
              <a:rPr lang="en-US" altLang="en-US" sz="1400" dirty="0" smtClean="0">
                <a:latin typeface="Calibri" panose="020F0502020204030204" pitchFamily="34" charset="0"/>
              </a:rPr>
              <a:t> </a:t>
            </a:r>
            <a:r>
              <a:rPr lang="en-US" altLang="en-US" sz="1400" dirty="0" err="1" smtClean="0">
                <a:latin typeface="Calibri" panose="020F0502020204030204" pitchFamily="34" charset="0"/>
              </a:rPr>
              <a:t>Jerjes</a:t>
            </a:r>
            <a:r>
              <a:rPr lang="en-US" altLang="en-US" sz="1400" dirty="0" smtClean="0">
                <a:latin typeface="Calibri" panose="020F0502020204030204" pitchFamily="34" charset="0"/>
              </a:rPr>
              <a:t>-Sanchez C, et al. Streptokinase and heparin versus heparin in massive</a:t>
            </a:r>
          </a:p>
          <a:p>
            <a:pPr eaLnBrk="0" hangingPunct="0"/>
            <a:r>
              <a:rPr lang="en-US" altLang="en-US" sz="1400" dirty="0" smtClean="0">
                <a:latin typeface="Calibri" panose="020F0502020204030204" pitchFamily="34" charset="0"/>
              </a:rPr>
              <a:t>    pulmonary embolism: a </a:t>
            </a:r>
            <a:r>
              <a:rPr lang="en-US" altLang="en-US" sz="1400" dirty="0" err="1" smtClean="0">
                <a:latin typeface="Calibri" panose="020F0502020204030204" pitchFamily="34" charset="0"/>
              </a:rPr>
              <a:t>randomised</a:t>
            </a:r>
            <a:r>
              <a:rPr lang="en-US" altLang="en-US" sz="1400" dirty="0" smtClean="0">
                <a:latin typeface="Calibri" panose="020F0502020204030204" pitchFamily="34" charset="0"/>
              </a:rPr>
              <a:t> controlled trial. J </a:t>
            </a:r>
            <a:r>
              <a:rPr lang="en-US" altLang="en-US" sz="1400" dirty="0" err="1" smtClean="0">
                <a:latin typeface="Calibri" panose="020F0502020204030204" pitchFamily="34" charset="0"/>
              </a:rPr>
              <a:t>Tromb</a:t>
            </a:r>
            <a:r>
              <a:rPr lang="en-US" altLang="en-US" sz="1400" dirty="0" smtClean="0">
                <a:latin typeface="Calibri" panose="020F0502020204030204" pitchFamily="34" charset="0"/>
              </a:rPr>
              <a:t> Thrombolysis</a:t>
            </a:r>
          </a:p>
          <a:p>
            <a:pPr eaLnBrk="0" hangingPunct="0"/>
            <a:r>
              <a:rPr lang="en-US" altLang="en-US" sz="1400" dirty="0" smtClean="0">
                <a:latin typeface="Calibri" panose="020F0502020204030204" pitchFamily="34" charset="0"/>
              </a:rPr>
              <a:t>    1995;2:227-229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70206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08736"/>
            <a:ext cx="10515600" cy="596734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/>
              <a:t>Treatment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949" y="1241946"/>
            <a:ext cx="10515600" cy="51452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PE without circulatory collapse, but RV </a:t>
            </a:r>
            <a:r>
              <a:rPr lang="en-ZA" dirty="0" err="1" smtClean="0"/>
              <a:t>dsfnx</a:t>
            </a:r>
            <a:endParaRPr lang="en-ZA" dirty="0" smtClean="0"/>
          </a:p>
          <a:p>
            <a:r>
              <a:rPr lang="en-ZA" dirty="0" smtClean="0"/>
              <a:t>	Less evidence, but MAPPED I studies portent trend towards better outcome 	with 	thrombolysis</a:t>
            </a:r>
          </a:p>
          <a:p>
            <a:r>
              <a:rPr lang="en-ZA" dirty="0" smtClean="0"/>
              <a:t>	MAPPED III shows definite advantage to thrombolysis than Warfarin and 	Heparin 	alone, this arm of the study had to be stopped due to </a:t>
            </a:r>
            <a:r>
              <a:rPr lang="en-ZA" b="1" dirty="0" smtClean="0"/>
              <a:t>adverse 	events</a:t>
            </a:r>
            <a:r>
              <a:rPr lang="en-ZA" dirty="0" smtClean="0"/>
              <a:t>.</a:t>
            </a:r>
          </a:p>
          <a:p>
            <a:r>
              <a:rPr lang="en-ZA" dirty="0" smtClean="0"/>
              <a:t>	Study conclusion</a:t>
            </a:r>
            <a:r>
              <a:rPr lang="en-ZA" i="1" dirty="0" smtClean="0"/>
              <a:t>…”can improve the clinical course of stable patients with 	sub-	massive PE”</a:t>
            </a:r>
            <a:r>
              <a:rPr lang="en-ZA" dirty="0" smtClean="0"/>
              <a:t>… does not reduce mortality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PE with hypoxaemia</a:t>
            </a:r>
          </a:p>
          <a:p>
            <a:r>
              <a:rPr lang="en-ZA" dirty="0"/>
              <a:t>	</a:t>
            </a:r>
            <a:r>
              <a:rPr lang="en-ZA" dirty="0" smtClean="0"/>
              <a:t>Evidence from small study </a:t>
            </a:r>
            <a:r>
              <a:rPr lang="en-ZA" dirty="0" err="1" smtClean="0"/>
              <a:t>whow</a:t>
            </a:r>
            <a:r>
              <a:rPr lang="en-ZA" dirty="0" smtClean="0"/>
              <a:t> improved oxygenation, and no adverse 	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PE With PFO – predictor of mortality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4364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49679"/>
            <a:ext cx="10515600" cy="815098"/>
          </a:xfrm>
        </p:spPr>
        <p:txBody>
          <a:bodyPr>
            <a:normAutofit/>
          </a:bodyPr>
          <a:lstStyle/>
          <a:p>
            <a:pPr algn="ctr"/>
            <a:r>
              <a:rPr lang="en-ZA" sz="4000" dirty="0" smtClean="0"/>
              <a:t>Treatment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637731"/>
            <a:ext cx="10515600" cy="44519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Thrombolytic therapy</a:t>
            </a:r>
          </a:p>
          <a:p>
            <a:r>
              <a:rPr lang="en-ZA" dirty="0"/>
              <a:t>	</a:t>
            </a:r>
            <a:r>
              <a:rPr lang="en-US" altLang="en-US" dirty="0" smtClean="0"/>
              <a:t>Streptokinase:   </a:t>
            </a:r>
            <a:endParaRPr lang="en-US" altLang="en-US" b="0" i="1" dirty="0" smtClean="0"/>
          </a:p>
          <a:p>
            <a:r>
              <a:rPr lang="en-US" altLang="en-US" dirty="0" smtClean="0">
                <a:solidFill>
                  <a:schemeClr val="tx2"/>
                </a:solidFill>
              </a:rPr>
              <a:t>   </a:t>
            </a:r>
            <a:r>
              <a:rPr lang="en-GB" altLang="en-US" dirty="0">
                <a:solidFill>
                  <a:schemeClr val="tx2"/>
                </a:solidFill>
              </a:rPr>
              <a:t>	</a:t>
            </a:r>
            <a:r>
              <a:rPr lang="en-GB" altLang="en-US" dirty="0" smtClean="0">
                <a:solidFill>
                  <a:schemeClr val="tx2"/>
                </a:solidFill>
              </a:rPr>
              <a:t>	</a:t>
            </a:r>
            <a:r>
              <a:rPr lang="en-US" altLang="en-US" dirty="0" smtClean="0"/>
              <a:t>250 000 IU over 30 – 60 min 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   </a:t>
            </a:r>
            <a:r>
              <a:rPr lang="en-GB" altLang="en-US" dirty="0">
                <a:solidFill>
                  <a:schemeClr val="tx2"/>
                </a:solidFill>
              </a:rPr>
              <a:t>	</a:t>
            </a:r>
            <a:r>
              <a:rPr lang="en-GB" altLang="en-US" dirty="0" smtClean="0">
                <a:solidFill>
                  <a:schemeClr val="tx2"/>
                </a:solidFill>
              </a:rPr>
              <a:t>	</a:t>
            </a:r>
            <a:r>
              <a:rPr lang="en-US" altLang="en-US" dirty="0" smtClean="0"/>
              <a:t>100 000 IU / </a:t>
            </a:r>
            <a:r>
              <a:rPr lang="en-US" altLang="en-US" dirty="0" err="1" smtClean="0"/>
              <a:t>hr</a:t>
            </a:r>
            <a:r>
              <a:rPr lang="en-US" altLang="en-US" dirty="0" smtClean="0"/>
              <a:t> for 24 hours </a:t>
            </a:r>
          </a:p>
          <a:p>
            <a:endParaRPr lang="en-US" altLang="en-US" sz="900" dirty="0" smtClean="0"/>
          </a:p>
          <a:p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GB" altLang="en-US" dirty="0">
                <a:solidFill>
                  <a:srgbClr val="0066FF"/>
                </a:solidFill>
              </a:rPr>
              <a:t>	</a:t>
            </a:r>
            <a:r>
              <a:rPr lang="en-US" altLang="en-US" dirty="0" err="1" smtClean="0"/>
              <a:t>rTPA</a:t>
            </a:r>
            <a:r>
              <a:rPr lang="en-US" altLang="en-US" dirty="0" smtClean="0"/>
              <a:t>  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   </a:t>
            </a:r>
            <a:r>
              <a:rPr lang="en-GB" altLang="en-US" dirty="0">
                <a:solidFill>
                  <a:schemeClr val="tx2"/>
                </a:solidFill>
              </a:rPr>
              <a:t>	</a:t>
            </a:r>
            <a:r>
              <a:rPr lang="en-GB" altLang="en-US" dirty="0" smtClean="0">
                <a:solidFill>
                  <a:schemeClr val="tx2"/>
                </a:solidFill>
              </a:rPr>
              <a:t>	</a:t>
            </a:r>
            <a:r>
              <a:rPr lang="en-US" altLang="en-US" dirty="0" smtClean="0"/>
              <a:t>10 mg stat (1-2 minutes) </a:t>
            </a:r>
          </a:p>
          <a:p>
            <a:r>
              <a:rPr lang="en-US" altLang="en-US" dirty="0" smtClean="0">
                <a:solidFill>
                  <a:srgbClr val="0066FF"/>
                </a:solidFill>
              </a:rPr>
              <a:t>  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>
                <a:solidFill>
                  <a:schemeClr val="tx2"/>
                </a:solidFill>
              </a:rPr>
              <a:t>	</a:t>
            </a:r>
            <a:r>
              <a:rPr lang="en-GB" altLang="en-US" dirty="0" smtClean="0">
                <a:solidFill>
                  <a:schemeClr val="tx2"/>
                </a:solidFill>
              </a:rPr>
              <a:t>	</a:t>
            </a:r>
            <a:r>
              <a:rPr lang="en-US" altLang="en-US" dirty="0" smtClean="0"/>
              <a:t>90 mg (over 2 hours)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   </a:t>
            </a:r>
            <a:r>
              <a:rPr lang="en-GB" altLang="en-US" dirty="0">
                <a:solidFill>
                  <a:schemeClr val="tx2"/>
                </a:solidFill>
              </a:rPr>
              <a:t>	</a:t>
            </a:r>
            <a:r>
              <a:rPr lang="en-GB" altLang="en-US" dirty="0" smtClean="0">
                <a:solidFill>
                  <a:schemeClr val="tx2"/>
                </a:solidFill>
              </a:rPr>
              <a:t>	</a:t>
            </a:r>
            <a:r>
              <a:rPr lang="en-US" altLang="en-US" dirty="0" smtClean="0"/>
              <a:t>Maximum: 1.5 mg / kg (&lt; 65 kg)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   </a:t>
            </a:r>
            <a:r>
              <a:rPr lang="en-GB" altLang="en-US" dirty="0">
                <a:solidFill>
                  <a:schemeClr val="tx2"/>
                </a:solidFill>
              </a:rPr>
              <a:t>	</a:t>
            </a:r>
            <a:r>
              <a:rPr lang="en-GB" altLang="en-US" dirty="0" smtClean="0">
                <a:solidFill>
                  <a:schemeClr val="tx2"/>
                </a:solidFill>
              </a:rPr>
              <a:t>	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4080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26848"/>
            <a:ext cx="10515600" cy="719563"/>
          </a:xfrm>
        </p:spPr>
        <p:txBody>
          <a:bodyPr>
            <a:normAutofit/>
          </a:bodyPr>
          <a:lstStyle/>
          <a:p>
            <a:pPr algn="ctr"/>
            <a:r>
              <a:rPr lang="en-ZA" sz="4000" dirty="0" smtClean="0"/>
              <a:t>Treatment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05719"/>
            <a:ext cx="10515600" cy="46839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Anticoagulation:</a:t>
            </a:r>
          </a:p>
          <a:p>
            <a:r>
              <a:rPr lang="en-ZA" dirty="0"/>
              <a:t>	</a:t>
            </a:r>
            <a:r>
              <a:rPr lang="en-ZA" dirty="0" smtClean="0"/>
              <a:t>Heparin, then Warfarin</a:t>
            </a:r>
          </a:p>
          <a:p>
            <a:r>
              <a:rPr lang="en-ZA" dirty="0"/>
              <a:t>	</a:t>
            </a:r>
            <a:r>
              <a:rPr lang="en-ZA" dirty="0" smtClean="0"/>
              <a:t>Check for CI</a:t>
            </a:r>
          </a:p>
          <a:p>
            <a:r>
              <a:rPr lang="en-ZA" dirty="0"/>
              <a:t>	</a:t>
            </a:r>
            <a:r>
              <a:rPr lang="en-ZA" dirty="0" smtClean="0"/>
              <a:t>Unopposed fibrinolysis</a:t>
            </a:r>
          </a:p>
          <a:p>
            <a:r>
              <a:rPr lang="en-ZA" dirty="0"/>
              <a:t>	</a:t>
            </a:r>
            <a:r>
              <a:rPr lang="en-ZA" dirty="0" smtClean="0"/>
              <a:t>Improves mortality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Agents: Unfractionated Heparin IV / LMWH S/C / Warfarin</a:t>
            </a:r>
          </a:p>
          <a:p>
            <a:r>
              <a:rPr lang="en-ZA" dirty="0"/>
              <a:t>	</a:t>
            </a:r>
            <a:r>
              <a:rPr lang="en-ZA" dirty="0" smtClean="0"/>
              <a:t>2007 Guidelines: LMWH better than UH for DVT</a:t>
            </a:r>
          </a:p>
          <a:p>
            <a:r>
              <a:rPr lang="en-ZA" dirty="0"/>
              <a:t>	</a:t>
            </a:r>
            <a:r>
              <a:rPr lang="en-ZA" dirty="0" smtClean="0"/>
              <a:t>		     UH equal to LMWH for PE</a:t>
            </a:r>
          </a:p>
          <a:p>
            <a:r>
              <a:rPr lang="en-ZA" dirty="0"/>
              <a:t>	</a:t>
            </a:r>
            <a:r>
              <a:rPr lang="en-ZA" dirty="0" smtClean="0"/>
              <a:t>LMWH has its advantages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73675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04271"/>
            <a:ext cx="10515600" cy="583086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/>
              <a:t>Treatment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56097"/>
            <a:ext cx="10515600" cy="423355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LMWH VS Warfarin</a:t>
            </a:r>
          </a:p>
          <a:p>
            <a:r>
              <a:rPr lang="en-ZA" dirty="0"/>
              <a:t>	</a:t>
            </a:r>
            <a:r>
              <a:rPr lang="en-ZA" dirty="0" smtClean="0"/>
              <a:t>CLOT study (VTE with cancer) LMWH performed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New anticoagulants:</a:t>
            </a:r>
          </a:p>
          <a:p>
            <a:pPr eaLnBrk="0" hangingPunct="0"/>
            <a:r>
              <a:rPr lang="en-ZA" dirty="0"/>
              <a:t>	</a:t>
            </a:r>
            <a:r>
              <a:rPr lang="en-ZA" dirty="0" smtClean="0"/>
              <a:t>Synthetic factor </a:t>
            </a:r>
            <a:r>
              <a:rPr lang="en-ZA" dirty="0" err="1" smtClean="0"/>
              <a:t>Xa</a:t>
            </a:r>
            <a:r>
              <a:rPr lang="en-ZA" dirty="0" smtClean="0"/>
              <a:t> inhibitors - </a:t>
            </a:r>
            <a:r>
              <a:rPr lang="en-US" altLang="en-US" dirty="0" err="1" smtClean="0"/>
              <a:t>Fondaparinux</a:t>
            </a:r>
            <a:r>
              <a:rPr lang="en-US" altLang="en-US" dirty="0" smtClean="0"/>
              <a:t> – SC (non-inferior to 								LMWH + Warfarin)</a:t>
            </a:r>
          </a:p>
          <a:p>
            <a:pPr eaLnBrk="0" hangingPunct="0"/>
            <a:r>
              <a:rPr lang="en-US" altLang="en-US" dirty="0" smtClean="0"/>
              <a:t>					  </a:t>
            </a:r>
            <a:r>
              <a:rPr lang="en-US" altLang="en-US" dirty="0" err="1" smtClean="0"/>
              <a:t>Idraparinux</a:t>
            </a:r>
            <a:r>
              <a:rPr lang="en-US" altLang="en-US" dirty="0" smtClean="0"/>
              <a:t> – SC ( non-inferior to LMWH + 							Warfarin, but worse for PE)</a:t>
            </a:r>
          </a:p>
          <a:p>
            <a:pPr eaLnBrk="0" hangingPunct="0"/>
            <a:r>
              <a:rPr lang="en-US" altLang="en-US" dirty="0" smtClean="0"/>
              <a:t>			                             </a:t>
            </a:r>
            <a:r>
              <a:rPr lang="en-US" altLang="en-US" dirty="0" err="1" smtClean="0"/>
              <a:t>Rivaroxaban</a:t>
            </a:r>
            <a:r>
              <a:rPr lang="en-US" altLang="en-US" dirty="0" smtClean="0"/>
              <a:t> – PO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dirty="0" smtClean="0"/>
              <a:t>Warfarin: agent of choice (INR 2-3)</a:t>
            </a:r>
            <a:endParaRPr lang="en-US" altLang="en-US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9117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23082"/>
            <a:ext cx="10515600" cy="491318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/>
              <a:t>Treatment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187355"/>
            <a:ext cx="10515600" cy="49022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Duration of Warfarin:</a:t>
            </a:r>
          </a:p>
          <a:p>
            <a:r>
              <a:rPr lang="en-ZA" dirty="0"/>
              <a:t>	</a:t>
            </a:r>
            <a:r>
              <a:rPr lang="en-ZA" dirty="0" smtClean="0"/>
              <a:t>1</a:t>
            </a:r>
            <a:r>
              <a:rPr lang="en-ZA" baseline="30000" dirty="0" smtClean="0"/>
              <a:t>st</a:t>
            </a:r>
            <a:r>
              <a:rPr lang="en-ZA" dirty="0" smtClean="0"/>
              <a:t> episode – clear precipitant – 3 months</a:t>
            </a:r>
          </a:p>
          <a:p>
            <a:r>
              <a:rPr lang="en-ZA" dirty="0"/>
              <a:t>	</a:t>
            </a:r>
            <a:r>
              <a:rPr lang="en-ZA" dirty="0" smtClean="0"/>
              <a:t>	           no apparent cause – 6months</a:t>
            </a:r>
          </a:p>
          <a:p>
            <a:r>
              <a:rPr lang="en-ZA" dirty="0"/>
              <a:t> </a:t>
            </a:r>
            <a:r>
              <a:rPr lang="en-ZA" dirty="0" smtClean="0"/>
              <a:t>                                     </a:t>
            </a:r>
            <a:r>
              <a:rPr lang="en-ZA" dirty="0" err="1" smtClean="0"/>
              <a:t>thrombophyllia</a:t>
            </a:r>
            <a:r>
              <a:rPr lang="en-ZA" dirty="0"/>
              <a:t> </a:t>
            </a:r>
            <a:r>
              <a:rPr lang="en-ZA" dirty="0" smtClean="0"/>
              <a:t>– lifelong</a:t>
            </a:r>
          </a:p>
          <a:p>
            <a:endParaRPr lang="en-Z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2</a:t>
            </a:r>
            <a:r>
              <a:rPr lang="en-ZA" baseline="30000" dirty="0" smtClean="0"/>
              <a:t>nd</a:t>
            </a:r>
            <a:r>
              <a:rPr lang="en-ZA" dirty="0" smtClean="0"/>
              <a:t> episode – lifelong/&gt;1yr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3836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2956"/>
            <a:ext cx="10515600" cy="696035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000" dirty="0" smtClean="0"/>
              <a:t>Treatment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269243"/>
            <a:ext cx="10515600" cy="48204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IVC Filters:</a:t>
            </a:r>
          </a:p>
          <a:p>
            <a:r>
              <a:rPr lang="en-ZA" dirty="0"/>
              <a:t>	</a:t>
            </a:r>
            <a:r>
              <a:rPr lang="en-ZA" dirty="0" smtClean="0"/>
              <a:t>Indications: </a:t>
            </a:r>
          </a:p>
          <a:p>
            <a:r>
              <a:rPr lang="en-ZA" dirty="0"/>
              <a:t>	</a:t>
            </a:r>
            <a:r>
              <a:rPr lang="en-ZA" dirty="0" smtClean="0"/>
              <a:t>	Confirmed acute PE, and CI for anticoagulation or bleeding</a:t>
            </a:r>
          </a:p>
          <a:p>
            <a:r>
              <a:rPr lang="en-ZA" dirty="0"/>
              <a:t>	</a:t>
            </a:r>
            <a:r>
              <a:rPr lang="en-ZA" dirty="0" smtClean="0"/>
              <a:t>	</a:t>
            </a:r>
            <a:r>
              <a:rPr lang="en-ZA" dirty="0" err="1" smtClean="0"/>
              <a:t>Recurrant</a:t>
            </a:r>
            <a:r>
              <a:rPr lang="en-ZA" dirty="0" smtClean="0"/>
              <a:t> PE despite adequate anticoagulation</a:t>
            </a:r>
          </a:p>
          <a:p>
            <a:r>
              <a:rPr lang="en-ZA" dirty="0"/>
              <a:t>	</a:t>
            </a:r>
            <a:r>
              <a:rPr lang="en-ZA" dirty="0" smtClean="0"/>
              <a:t>	Patient not fit to undergo surgery, with massive embolus.</a:t>
            </a:r>
          </a:p>
          <a:p>
            <a:r>
              <a:rPr lang="en-ZA" dirty="0"/>
              <a:t>	</a:t>
            </a:r>
            <a:r>
              <a:rPr lang="en-ZA" dirty="0" smtClean="0"/>
              <a:t>Anticoagulation must be continued when filter is in place.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0670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6478"/>
            <a:ext cx="10515600" cy="586853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000" dirty="0" smtClean="0"/>
              <a:t>Treatment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723331"/>
            <a:ext cx="10515600" cy="60323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Catheter based treatment:</a:t>
            </a:r>
          </a:p>
          <a:p>
            <a:r>
              <a:rPr lang="en-ZA" dirty="0"/>
              <a:t>	</a:t>
            </a:r>
            <a:r>
              <a:rPr lang="en-ZA" dirty="0" smtClean="0"/>
              <a:t>Pt with contraindication to fibrinolysis</a:t>
            </a:r>
          </a:p>
          <a:p>
            <a:r>
              <a:rPr lang="en-ZA" dirty="0"/>
              <a:t>	</a:t>
            </a:r>
            <a:r>
              <a:rPr lang="en-ZA" dirty="0" smtClean="0"/>
              <a:t>Unstable </a:t>
            </a:r>
            <a:r>
              <a:rPr lang="en-ZA" dirty="0" err="1" smtClean="0"/>
              <a:t>pt</a:t>
            </a:r>
            <a:r>
              <a:rPr lang="en-ZA" dirty="0" smtClean="0"/>
              <a:t> despite fibrinolysis</a:t>
            </a:r>
          </a:p>
          <a:p>
            <a:r>
              <a:rPr lang="en-ZA" dirty="0"/>
              <a:t>	</a:t>
            </a:r>
            <a:r>
              <a:rPr lang="en-ZA" dirty="0" smtClean="0"/>
              <a:t>Transfer </a:t>
            </a:r>
            <a:r>
              <a:rPr lang="en-ZA" dirty="0" err="1" smtClean="0"/>
              <a:t>pt</a:t>
            </a:r>
            <a:r>
              <a:rPr lang="en-ZA" dirty="0" smtClean="0"/>
              <a:t> to facility with catheter based embolectomy if no service 	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Surgical treatment:</a:t>
            </a:r>
          </a:p>
          <a:p>
            <a:r>
              <a:rPr lang="en-ZA" dirty="0"/>
              <a:t>	</a:t>
            </a:r>
            <a:r>
              <a:rPr lang="en-ZA" dirty="0" smtClean="0"/>
              <a:t>Used for patients who show new CV instability despite thrombolysis, or who 	cannot receive it (remove fresh thrombus)</a:t>
            </a:r>
          </a:p>
          <a:p>
            <a:r>
              <a:rPr lang="en-ZA" dirty="0"/>
              <a:t>	</a:t>
            </a:r>
            <a:r>
              <a:rPr lang="en-ZA" dirty="0" smtClean="0"/>
              <a:t>Endarterectomy is used in the treatment of types 1-3 of chronic 	thromboembolic disease</a:t>
            </a:r>
          </a:p>
          <a:p>
            <a:r>
              <a:rPr lang="en-ZA" dirty="0"/>
              <a:t>	M</a:t>
            </a:r>
            <a:r>
              <a:rPr lang="en-ZA" dirty="0" smtClean="0"/>
              <a:t>ortality ranges from 0-24%, PHT and RV function normalise, NJHA 	classification is downgraded, TV doe not need to be repaired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80781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900752"/>
            <a:ext cx="8625385" cy="573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3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05941"/>
            <a:ext cx="10515600" cy="969067"/>
          </a:xfrm>
        </p:spPr>
        <p:txBody>
          <a:bodyPr>
            <a:normAutofit/>
          </a:bodyPr>
          <a:lstStyle/>
          <a:p>
            <a:pPr algn="ctr"/>
            <a:r>
              <a:rPr lang="en-ZA" sz="4000" dirty="0" smtClean="0"/>
              <a:t>Pathophysiology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55313"/>
            <a:ext cx="10515600" cy="514086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err="1" smtClean="0"/>
              <a:t>Virchows</a:t>
            </a:r>
            <a:r>
              <a:rPr lang="en-ZA" dirty="0" smtClean="0"/>
              <a:t> triad: Stasis</a:t>
            </a:r>
          </a:p>
          <a:p>
            <a:r>
              <a:rPr lang="en-ZA" dirty="0"/>
              <a:t> </a:t>
            </a:r>
            <a:r>
              <a:rPr lang="en-ZA" dirty="0" smtClean="0"/>
              <a:t>                                Vascular injury</a:t>
            </a:r>
          </a:p>
          <a:p>
            <a:r>
              <a:rPr lang="en-ZA" dirty="0"/>
              <a:t> </a:t>
            </a:r>
            <a:r>
              <a:rPr lang="en-ZA" dirty="0" smtClean="0"/>
              <a:t>                                 Hypercoagulability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Most emboli from legs/iliac vessels (DVT)</a:t>
            </a:r>
          </a:p>
          <a:p>
            <a:r>
              <a:rPr lang="en-ZA" dirty="0"/>
              <a:t>	</a:t>
            </a:r>
            <a:r>
              <a:rPr lang="en-ZA" dirty="0" smtClean="0"/>
              <a:t>RV dysfunction – clot lodges in PA, arterial </a:t>
            </a:r>
          </a:p>
          <a:p>
            <a:r>
              <a:rPr lang="en-ZA" dirty="0"/>
              <a:t>	</a:t>
            </a:r>
            <a:r>
              <a:rPr lang="en-ZA" dirty="0" smtClean="0"/>
              <a:t>		     obstruction, </a:t>
            </a:r>
            <a:r>
              <a:rPr lang="en-ZA" dirty="0" err="1" smtClean="0"/>
              <a:t>vasogenic</a:t>
            </a:r>
            <a:r>
              <a:rPr lang="en-ZA" dirty="0" smtClean="0"/>
              <a:t> peptides</a:t>
            </a:r>
          </a:p>
          <a:p>
            <a:r>
              <a:rPr lang="en-ZA" dirty="0"/>
              <a:t>	</a:t>
            </a:r>
            <a:r>
              <a:rPr lang="en-ZA" dirty="0" smtClean="0"/>
              <a:t>		     via platelets, vasospasm and </a:t>
            </a:r>
          </a:p>
          <a:p>
            <a:r>
              <a:rPr lang="en-ZA" dirty="0"/>
              <a:t>	</a:t>
            </a:r>
            <a:r>
              <a:rPr lang="en-ZA" dirty="0" smtClean="0"/>
              <a:t>		     increased PVR.</a:t>
            </a:r>
          </a:p>
          <a:p>
            <a:r>
              <a:rPr lang="en-ZA" dirty="0"/>
              <a:t>	</a:t>
            </a:r>
            <a:r>
              <a:rPr lang="en-ZA" dirty="0" smtClean="0"/>
              <a:t>Hypoxia – dead space ventilation, shunt/VQ mismatch</a:t>
            </a:r>
          </a:p>
          <a:p>
            <a:r>
              <a:rPr lang="en-ZA" dirty="0"/>
              <a:t>	</a:t>
            </a:r>
            <a:r>
              <a:rPr lang="en-ZA" dirty="0" smtClean="0"/>
              <a:t>	     bronchoconstriction increases airway </a:t>
            </a:r>
            <a:r>
              <a:rPr lang="en-ZA" dirty="0" err="1" smtClean="0"/>
              <a:t>resis</a:t>
            </a:r>
            <a:r>
              <a:rPr lang="en-ZA" dirty="0" smtClean="0"/>
              <a:t>.</a:t>
            </a:r>
          </a:p>
          <a:p>
            <a:r>
              <a:rPr lang="en-ZA" dirty="0"/>
              <a:t>	</a:t>
            </a:r>
            <a:r>
              <a:rPr lang="en-ZA" dirty="0" smtClean="0"/>
              <a:t>		</a:t>
            </a:r>
          </a:p>
          <a:p>
            <a:r>
              <a:rPr lang="en-ZA" dirty="0"/>
              <a:t>	</a:t>
            </a:r>
            <a:r>
              <a:rPr lang="en-ZA" dirty="0" smtClean="0"/>
              <a:t>		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96" y="1154851"/>
            <a:ext cx="3934915" cy="544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7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99247"/>
            <a:ext cx="10515600" cy="850004"/>
          </a:xfrm>
        </p:spPr>
        <p:txBody>
          <a:bodyPr>
            <a:normAutofit/>
          </a:bodyPr>
          <a:lstStyle/>
          <a:p>
            <a:pPr algn="ctr"/>
            <a:r>
              <a:rPr lang="en-ZA" sz="4000" dirty="0" smtClean="0"/>
              <a:t>Pathophysiology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674255"/>
            <a:ext cx="10515600" cy="44153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RV dysfunction NB prognosis and treatment </a:t>
            </a:r>
            <a:r>
              <a:rPr lang="en-ZA" dirty="0" err="1" smtClean="0"/>
              <a:t>inplications</a:t>
            </a:r>
            <a:endParaRPr lang="en-Z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Pressure overloaded RV, septal shift, LV </a:t>
            </a:r>
            <a:r>
              <a:rPr lang="en-ZA" dirty="0" err="1" smtClean="0"/>
              <a:t>underfilled</a:t>
            </a:r>
            <a:r>
              <a:rPr lang="en-ZA" dirty="0" smtClean="0"/>
              <a:t>, decrease output, LV ischaemia and circulatory collapse.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3 major studies show poor outcome with RV </a:t>
            </a:r>
          </a:p>
          <a:p>
            <a:r>
              <a:rPr lang="en-ZA" dirty="0"/>
              <a:t>	</a:t>
            </a:r>
            <a:r>
              <a:rPr lang="en-ZA" dirty="0" smtClean="0"/>
              <a:t>dysfunction (and low BP)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Around 60% mortality with acute PE and RV </a:t>
            </a:r>
          </a:p>
          <a:p>
            <a:r>
              <a:rPr lang="en-ZA" dirty="0"/>
              <a:t>	</a:t>
            </a:r>
            <a:r>
              <a:rPr lang="en-ZA" dirty="0" smtClean="0"/>
              <a:t>dysfunction, most in 1 hr of presentation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61" y="2877514"/>
            <a:ext cx="3786389" cy="36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7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89277"/>
            <a:ext cx="10515600" cy="917552"/>
          </a:xfrm>
        </p:spPr>
        <p:txBody>
          <a:bodyPr>
            <a:normAutofit/>
          </a:bodyPr>
          <a:lstStyle/>
          <a:p>
            <a:pPr algn="ctr"/>
            <a:r>
              <a:rPr lang="en-ZA" sz="4000" dirty="0"/>
              <a:t>P</a:t>
            </a:r>
            <a:r>
              <a:rPr lang="en-ZA" sz="4000" dirty="0" smtClean="0"/>
              <a:t>resentation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738649"/>
            <a:ext cx="10515600" cy="435100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 smtClean="0"/>
              <a:t>Acute / Chronic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 smtClean="0"/>
              <a:t>Massive / Sub-massive / Stable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 smtClean="0"/>
              <a:t>Clinically:</a:t>
            </a:r>
          </a:p>
          <a:p>
            <a:r>
              <a:rPr lang="en-ZA" sz="3200" dirty="0"/>
              <a:t>	</a:t>
            </a:r>
            <a:r>
              <a:rPr lang="en-ZA" sz="3200" dirty="0" err="1" smtClean="0"/>
              <a:t>tachypnoea</a:t>
            </a:r>
            <a:r>
              <a:rPr lang="en-ZA" sz="3200" dirty="0"/>
              <a:t> </a:t>
            </a:r>
            <a:r>
              <a:rPr lang="en-ZA" sz="3200" dirty="0" smtClean="0"/>
              <a:t>/ cyanosis / CV collapse (shock) / 	arrhythmia </a:t>
            </a:r>
          </a:p>
          <a:p>
            <a:r>
              <a:rPr lang="en-ZA" sz="3200" dirty="0"/>
              <a:t>	</a:t>
            </a:r>
            <a:r>
              <a:rPr lang="en-ZA" sz="3200" dirty="0" smtClean="0"/>
              <a:t>cardiac arrest / pleuritic chest pain / haemoptysis / 	non-	specific.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 smtClean="0"/>
              <a:t>DAGNOSIS CAN BE DIFFICULT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419035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12125"/>
            <a:ext cx="10515600" cy="940158"/>
          </a:xfrm>
        </p:spPr>
        <p:txBody>
          <a:bodyPr>
            <a:normAutofit/>
          </a:bodyPr>
          <a:lstStyle/>
          <a:p>
            <a:pPr algn="ctr"/>
            <a:r>
              <a:rPr lang="en-ZA" sz="4000" dirty="0" smtClean="0"/>
              <a:t>Diagnosis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68193"/>
            <a:ext cx="10515600" cy="46214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Wells probability score: (Modified total &lt;4 &gt;4)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1893194"/>
            <a:ext cx="8087932" cy="47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7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53672"/>
            <a:ext cx="10515600" cy="878916"/>
          </a:xfrm>
        </p:spPr>
        <p:txBody>
          <a:bodyPr>
            <a:normAutofit/>
          </a:bodyPr>
          <a:lstStyle/>
          <a:p>
            <a:pPr algn="ctr"/>
            <a:r>
              <a:rPr lang="en-ZA" sz="4000" dirty="0" smtClean="0"/>
              <a:t>Diagnosis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712891"/>
            <a:ext cx="10515600" cy="43767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 smtClean="0"/>
              <a:t>Quantitative D-dimer:</a:t>
            </a:r>
          </a:p>
          <a:p>
            <a:r>
              <a:rPr lang="en-ZA" sz="2400" dirty="0"/>
              <a:t>	</a:t>
            </a:r>
            <a:r>
              <a:rPr lang="en-ZA" sz="2400" dirty="0" smtClean="0"/>
              <a:t>High sensitivity 96%</a:t>
            </a:r>
          </a:p>
          <a:p>
            <a:r>
              <a:rPr lang="en-ZA" sz="2400" dirty="0"/>
              <a:t>	</a:t>
            </a:r>
            <a:r>
              <a:rPr lang="en-ZA" sz="2400" dirty="0" smtClean="0"/>
              <a:t>Low specificity – pneumonia, MI, trauma, sepsis</a:t>
            </a:r>
          </a:p>
          <a:p>
            <a:r>
              <a:rPr lang="en-ZA" sz="2400" dirty="0"/>
              <a:t>	</a:t>
            </a:r>
            <a:r>
              <a:rPr lang="en-ZA" sz="2400" dirty="0" smtClean="0"/>
              <a:t>High negative predictive value (99%), good at excluding clot/PE</a:t>
            </a:r>
          </a:p>
          <a:p>
            <a:r>
              <a:rPr lang="en-ZA" sz="2400" dirty="0"/>
              <a:t>	</a:t>
            </a:r>
            <a:r>
              <a:rPr lang="en-ZA" sz="2400" dirty="0" smtClean="0"/>
              <a:t>Cannot be use for in-hospital patients</a:t>
            </a:r>
          </a:p>
          <a:p>
            <a:r>
              <a:rPr lang="en-ZA" sz="2400" dirty="0"/>
              <a:t>	</a:t>
            </a:r>
            <a:r>
              <a:rPr lang="en-ZA" sz="2400" dirty="0" smtClean="0"/>
              <a:t>If positive – need further imaging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78210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50762"/>
            <a:ext cx="10515600" cy="1030308"/>
          </a:xfrm>
        </p:spPr>
        <p:txBody>
          <a:bodyPr>
            <a:normAutofit/>
          </a:bodyPr>
          <a:lstStyle/>
          <a:p>
            <a:pPr algn="ctr"/>
            <a:r>
              <a:rPr lang="en-ZA" sz="4000" dirty="0" smtClean="0"/>
              <a:t>Diagnosis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417" y="1828801"/>
            <a:ext cx="10515600" cy="42608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 smtClean="0"/>
              <a:t>ABG: not diagnostic, but quantify underlying pathophysiology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 smtClean="0"/>
              <a:t>RV dysfunction: Trop I, atrial </a:t>
            </a:r>
            <a:r>
              <a:rPr lang="en-ZA" sz="2400" dirty="0" err="1" smtClean="0"/>
              <a:t>naturetic</a:t>
            </a:r>
            <a:r>
              <a:rPr lang="en-ZA" sz="2400" dirty="0" smtClean="0"/>
              <a:t> peptide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 smtClean="0"/>
              <a:t>ECG: sinus </a:t>
            </a:r>
            <a:r>
              <a:rPr lang="en-ZA" sz="2400" dirty="0" err="1" smtClean="0"/>
              <a:t>tachy</a:t>
            </a:r>
            <a:r>
              <a:rPr lang="en-ZA" sz="2400" dirty="0" smtClean="0"/>
              <a:t>, RV strain (RA enlargement, RVH, RBBB), new AF/flutter, SI QIII TIII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 smtClean="0"/>
              <a:t>CXR: normal, atelectasis, small effusion, focal </a:t>
            </a:r>
            <a:r>
              <a:rPr lang="en-ZA" sz="2400" dirty="0" err="1" smtClean="0"/>
              <a:t>oligaemia</a:t>
            </a:r>
            <a:r>
              <a:rPr lang="en-ZA" sz="2400" dirty="0" smtClean="0"/>
              <a:t> (</a:t>
            </a:r>
            <a:r>
              <a:rPr lang="en-ZA" sz="2400" dirty="0" err="1" smtClean="0"/>
              <a:t>Westermark’s</a:t>
            </a:r>
            <a:r>
              <a:rPr lang="en-ZA" sz="2400" dirty="0" smtClean="0"/>
              <a:t> sign), peripheral wedge shaped </a:t>
            </a:r>
            <a:r>
              <a:rPr lang="en-ZA" sz="2400" dirty="0" err="1" smtClean="0"/>
              <a:t>hypodensity</a:t>
            </a:r>
            <a:r>
              <a:rPr lang="en-ZA" sz="2400" dirty="0" smtClean="0"/>
              <a:t>, enlarged PA</a:t>
            </a:r>
          </a:p>
        </p:txBody>
      </p:sp>
    </p:spTree>
    <p:extLst>
      <p:ext uri="{BB962C8B-B14F-4D97-AF65-F5344CB8AC3E}">
        <p14:creationId xmlns:p14="http://schemas.microsoft.com/office/powerpoint/2010/main" val="201492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915" y="605307"/>
            <a:ext cx="10652807" cy="798490"/>
          </a:xfrm>
        </p:spPr>
        <p:txBody>
          <a:bodyPr>
            <a:normAutofit/>
          </a:bodyPr>
          <a:lstStyle/>
          <a:p>
            <a:pPr algn="ctr"/>
            <a:r>
              <a:rPr lang="en-ZA" sz="4000" dirty="0" err="1" smtClean="0"/>
              <a:t>Westermark</a:t>
            </a:r>
            <a:r>
              <a:rPr lang="en-ZA" sz="4000" dirty="0" smtClean="0"/>
              <a:t> sign</a:t>
            </a:r>
            <a:endParaRPr lang="en-Z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2" y="1558044"/>
            <a:ext cx="9973056" cy="51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565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279</TotalTime>
  <Words>339</Words>
  <Application>Microsoft Office PowerPoint</Application>
  <PresentationFormat>Widescreen</PresentationFormat>
  <Paragraphs>187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Trebuchet MS</vt:lpstr>
      <vt:lpstr>Wingdings</vt:lpstr>
      <vt:lpstr>Wingdings 3</vt:lpstr>
      <vt:lpstr>Facet</vt:lpstr>
      <vt:lpstr>Current status of pulmonary thromboembolic disease.</vt:lpstr>
      <vt:lpstr>Background</vt:lpstr>
      <vt:lpstr>Pathophysiology</vt:lpstr>
      <vt:lpstr>Pathophysiology</vt:lpstr>
      <vt:lpstr>Presentation</vt:lpstr>
      <vt:lpstr>Diagnosis</vt:lpstr>
      <vt:lpstr>Diagnosis</vt:lpstr>
      <vt:lpstr>Diagnosis</vt:lpstr>
      <vt:lpstr>Westermark sign</vt:lpstr>
      <vt:lpstr>Enlarged RLL PA</vt:lpstr>
      <vt:lpstr>Diagnosis</vt:lpstr>
      <vt:lpstr>Diagnosis</vt:lpstr>
      <vt:lpstr>Diagnosis</vt:lpstr>
      <vt:lpstr>Diagnosis</vt:lpstr>
      <vt:lpstr>Diagnosis</vt:lpstr>
      <vt:lpstr>Diagnosis - Summary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status of pulmonary thromboembolic disease.</dc:title>
  <dc:creator>Wagenaar</dc:creator>
  <cp:lastModifiedBy>Wagenaar</cp:lastModifiedBy>
  <cp:revision>30</cp:revision>
  <dcterms:created xsi:type="dcterms:W3CDTF">2015-07-10T21:54:58Z</dcterms:created>
  <dcterms:modified xsi:type="dcterms:W3CDTF">2015-07-11T02:34:28Z</dcterms:modified>
</cp:coreProperties>
</file>